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9" r:id="rId3"/>
    <p:sldId id="264" r:id="rId4"/>
    <p:sldId id="263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2" autoAdjust="0"/>
  </p:normalViewPr>
  <p:slideViewPr>
    <p:cSldViewPr>
      <p:cViewPr varScale="1">
        <p:scale>
          <a:sx n="53" d="100"/>
          <a:sy n="53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90825-BAE6-4A0C-8642-10533494451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500ED-B769-4E16-B9D6-34F9EA50F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8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500ED-B769-4E16-B9D6-34F9EA50F8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1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5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3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8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5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4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4725-21B0-43C8-92A5-BE0002A306A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4CFF-DC22-4D00-9F6F-BE96B3CEB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dOOIxcUjA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11430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7200" b="1" spc="-300" dirty="0" smtClean="0">
                <a:solidFill>
                  <a:srgbClr val="0070C0"/>
                </a:solidFill>
                <a:latin typeface="Trebuchet MS" pitchFamily="34" charset="0"/>
              </a:rPr>
              <a:t>Introducing…</a:t>
            </a:r>
            <a:endParaRPr lang="en-US" sz="7200" i="1" spc="-3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41651"/>
            <a:ext cx="9010463" cy="43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524000"/>
            <a:ext cx="75438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  <a:latin typeface="Trebuchet MS" pitchFamily="34" charset="0"/>
              </a:rPr>
              <a:t>The Stress Response &amp; Fight or Flight </a:t>
            </a:r>
            <a:endParaRPr lang="en-US" sz="3200" dirty="0">
              <a:solidFill>
                <a:srgbClr val="92D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Trebuchet MS" pitchFamily="34" charset="0"/>
              </a:rPr>
              <a:t>Chronic: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Unrelieved stress that continues to tax a person’s resources to the point of exhaustion; stress that is damaging to health </a:t>
            </a: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  <a:latin typeface="Trebuchet MS" pitchFamily="34" charset="0"/>
            </a:endParaRPr>
          </a:p>
          <a:p>
            <a:r>
              <a:rPr lang="en-US" b="1" dirty="0" smtClean="0">
                <a:solidFill>
                  <a:srgbClr val="92D050"/>
                </a:solidFill>
                <a:latin typeface="Trebuchet MS" pitchFamily="34" charset="0"/>
              </a:rPr>
              <a:t>Acute: </a:t>
            </a:r>
            <a:endParaRPr lang="en-US" b="1" dirty="0">
              <a:solidFill>
                <a:srgbClr val="92D050"/>
              </a:solidFill>
              <a:latin typeface="Trebuchet MS" pitchFamily="34" charset="0"/>
            </a:endParaRPr>
          </a:p>
          <a:p>
            <a:pPr lvl="1"/>
            <a:r>
              <a:rPr lang="en-US" dirty="0" smtClean="0">
                <a:latin typeface="Trebuchet MS" pitchFamily="34" charset="0"/>
              </a:rPr>
              <a:t>Temporary bout of stress that calls forth alertness or alarm to prompt the person to deal with an event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9837"/>
            <a:ext cx="7705725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248400" cy="9906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rebuchet MS" pitchFamily="34" charset="0"/>
              </a:rPr>
              <a:t>Types of Stress</a:t>
            </a:r>
            <a:endParaRPr lang="en-US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3046412"/>
            <a:ext cx="4114800" cy="3003551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-</a:t>
            </a:r>
            <a:endParaRPr lang="en-US" dirty="0"/>
          </a:p>
        </p:txBody>
      </p:sp>
      <p:pic>
        <p:nvPicPr>
          <p:cNvPr id="1028" name="Picture 4" descr="C:\Users\Cynthia_Cain\AppData\Local\Microsoft\Windows\Temporary Internet Files\Content.IE5\JY9BPC92\MC9004231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1827213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ynthia_Cain\AppData\Local\Microsoft\Windows\Temporary Internet Files\Content.IE5\181TW6WG\MC90043381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Eustress                    Distress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4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295400"/>
            <a:ext cx="7699375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77000" cy="11890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rebuchet MS" pitchFamily="34" charset="0"/>
              </a:rPr>
              <a:t>Stress Response </a:t>
            </a:r>
            <a:endParaRPr lang="en-US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Trebuchet MS" pitchFamily="34" charset="0"/>
              </a:rPr>
              <a:t>The response to a demand or stressor, which has three phases: </a:t>
            </a:r>
            <a:r>
              <a:rPr lang="en-US" sz="4000" b="1" i="1" dirty="0" smtClean="0">
                <a:latin typeface="Trebuchet MS" pitchFamily="34" charset="0"/>
              </a:rPr>
              <a:t>alarm</a:t>
            </a:r>
            <a:r>
              <a:rPr lang="en-US" sz="4000" i="1" dirty="0" smtClean="0">
                <a:latin typeface="Trebuchet MS" pitchFamily="34" charset="0"/>
              </a:rPr>
              <a:t>, </a:t>
            </a:r>
            <a:r>
              <a:rPr lang="en-US" sz="4000" b="1" i="1" dirty="0" smtClean="0">
                <a:latin typeface="Trebuchet MS" pitchFamily="34" charset="0"/>
              </a:rPr>
              <a:t>resistance</a:t>
            </a:r>
            <a:r>
              <a:rPr lang="en-US" sz="4000" i="1" dirty="0" smtClean="0">
                <a:latin typeface="Trebuchet MS" pitchFamily="34" charset="0"/>
              </a:rPr>
              <a:t>, and </a:t>
            </a:r>
            <a:r>
              <a:rPr lang="en-US" sz="4000" b="1" i="1" dirty="0" smtClean="0">
                <a:latin typeface="Trebuchet MS" pitchFamily="34" charset="0"/>
              </a:rPr>
              <a:t>recovery</a:t>
            </a:r>
            <a:r>
              <a:rPr lang="en-US" sz="4000" i="1" dirty="0" smtClean="0">
                <a:latin typeface="Trebuchet MS" pitchFamily="34" charset="0"/>
              </a:rPr>
              <a:t> or </a:t>
            </a:r>
            <a:r>
              <a:rPr lang="en-US" sz="4000" b="1" i="1" dirty="0" smtClean="0">
                <a:latin typeface="Trebuchet MS" pitchFamily="34" charset="0"/>
              </a:rPr>
              <a:t>exhaustion </a:t>
            </a:r>
            <a:endParaRPr lang="en-US" sz="4000" b="1" i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9837"/>
            <a:ext cx="7699375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858000" cy="12954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rebuchet MS" pitchFamily="34" charset="0"/>
              </a:rPr>
              <a:t>Stress Response Stages </a:t>
            </a:r>
            <a:endParaRPr lang="en-US" dirty="0">
              <a:solidFill>
                <a:srgbClr val="92D050"/>
              </a:solidFill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rebuchet MS" pitchFamily="34" charset="0"/>
              </a:rPr>
              <a:t>Alarm: 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First reaction to stress – recognizes danger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Activates the nerves and all systems </a:t>
            </a:r>
          </a:p>
          <a:p>
            <a:pPr marL="457200" lvl="1" indent="0">
              <a:buNone/>
            </a:pPr>
            <a:endParaRPr lang="en-US" dirty="0" smtClean="0">
              <a:latin typeface="Trebuchet MS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rebuchet MS" pitchFamily="34" charset="0"/>
              </a:rPr>
              <a:t>Resistance: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Body mobilizes its resources to withstand the effects of stress </a:t>
            </a:r>
          </a:p>
          <a:p>
            <a:pPr lvl="2"/>
            <a:r>
              <a:rPr lang="en-US" dirty="0" smtClean="0">
                <a:latin typeface="Trebuchet MS" pitchFamily="34" charset="0"/>
              </a:rPr>
              <a:t>Hormones continue throughout body</a:t>
            </a:r>
          </a:p>
          <a:p>
            <a:pPr lvl="2"/>
            <a:r>
              <a:rPr lang="en-US" dirty="0" smtClean="0">
                <a:latin typeface="Trebuchet MS" pitchFamily="34" charset="0"/>
              </a:rPr>
              <a:t>Muscles contract and body functions shut down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9837"/>
            <a:ext cx="7699375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86600" cy="12954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>
                <a:solidFill>
                  <a:srgbClr val="92D050"/>
                </a:solidFill>
                <a:latin typeface="Trebuchet MS" pitchFamily="34" charset="0"/>
              </a:rPr>
              <a:t>Stress Response Stages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rebuchet MS" pitchFamily="34" charset="0"/>
              </a:rPr>
              <a:t>3) Recovery: </a:t>
            </a:r>
            <a:r>
              <a:rPr lang="en-US" dirty="0" smtClean="0">
                <a:latin typeface="Trebuchet MS" pitchFamily="34" charset="0"/>
              </a:rPr>
              <a:t>(healthy)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Hormone Levels drop to normal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Body systems slow down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Muscles relax, blood flows to all body parts</a:t>
            </a:r>
          </a:p>
          <a:p>
            <a:pPr lvl="1"/>
            <a:endParaRPr lang="en-US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   </a:t>
            </a:r>
            <a:r>
              <a:rPr lang="en-US" b="1" dirty="0" smtClean="0">
                <a:latin typeface="Trebuchet MS" pitchFamily="34" charset="0"/>
              </a:rPr>
              <a:t>Exhaustion:</a:t>
            </a:r>
            <a:r>
              <a:rPr lang="en-US" dirty="0" smtClean="0">
                <a:latin typeface="Trebuchet MS" pitchFamily="34" charset="0"/>
              </a:rPr>
              <a:t> (harmful)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Stress exceeds the body’s ability to recover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Recovery is delayed or becomes impossible </a:t>
            </a:r>
          </a:p>
          <a:p>
            <a:pPr lvl="1"/>
            <a:endParaRPr lang="en-US" dirty="0" smtClean="0">
              <a:latin typeface="Trebuchet MS" pitchFamily="34" charset="0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3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Trebuchet MS" pitchFamily="34" charset="0"/>
              </a:rPr>
              <a:t>The body is preparing to act physically </a:t>
            </a:r>
          </a:p>
          <a:p>
            <a:r>
              <a:rPr lang="en-US" sz="3000" dirty="0" smtClean="0">
                <a:latin typeface="Trebuchet MS" pitchFamily="34" charset="0"/>
              </a:rPr>
              <a:t>Occurs in alarm stage </a:t>
            </a:r>
          </a:p>
          <a:p>
            <a:pPr marL="0" indent="0">
              <a:buNone/>
            </a:pPr>
            <a:r>
              <a:rPr lang="en-US" sz="28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&gt; Heart rate speeds up</a:t>
            </a:r>
          </a:p>
          <a:p>
            <a:pPr marL="0" indent="0">
              <a:buNone/>
            </a:pP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&gt; Pupils dilate</a:t>
            </a:r>
          </a:p>
          <a:p>
            <a:pPr marL="0" indent="0">
              <a:buNone/>
            </a:pP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&gt; Muscles tense (ready to jump or struggle)</a:t>
            </a:r>
          </a:p>
          <a:p>
            <a:pPr marL="0" indent="0">
              <a:buNone/>
            </a:pP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&gt; Fuels are released </a:t>
            </a:r>
          </a:p>
          <a:p>
            <a:pPr marL="0" indent="0">
              <a:buNone/>
            </a:pP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&gt; Blood flow to muscles and brain increase </a:t>
            </a:r>
          </a:p>
          <a:p>
            <a:pPr marL="0" indent="0">
              <a:buNone/>
            </a:pP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&gt; Blood flow to skin reduces (in case of injury) </a:t>
            </a:r>
          </a:p>
          <a:p>
            <a:pPr marL="0" indent="0">
              <a:buNone/>
            </a:pP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&gt; Immune system temporarily shuts down</a:t>
            </a:r>
          </a:p>
          <a:p>
            <a:pPr marL="0" indent="0">
              <a:buNone/>
            </a:pPr>
            <a:endParaRPr lang="en-US" sz="2400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rebuchet MS" pitchFamily="34" charset="0"/>
                <a:hlinkClick r:id="rId3"/>
              </a:rPr>
              <a:t>Fight or Flight?</a:t>
            </a:r>
            <a:r>
              <a:rPr lang="en-US" sz="2400" dirty="0" smtClean="0">
                <a:latin typeface="Trebuchet MS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latin typeface="Trebuchet MS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371600"/>
            <a:ext cx="769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162800" cy="10668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rebuchet MS" pitchFamily="34" charset="0"/>
              </a:rPr>
              <a:t>Fight or Flight Response</a:t>
            </a:r>
            <a:endParaRPr lang="en-US" dirty="0">
              <a:solidFill>
                <a:srgbClr val="92D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186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Introducing…</vt:lpstr>
      <vt:lpstr>Types of Stress</vt:lpstr>
      <vt:lpstr>Eustress                    Distress</vt:lpstr>
      <vt:lpstr>Stress Response </vt:lpstr>
      <vt:lpstr>Stress Response Stages </vt:lpstr>
      <vt:lpstr>Stress Response Stages </vt:lpstr>
      <vt:lpstr>Fight or Flight Response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LGerleve</dc:creator>
  <cp:lastModifiedBy>user</cp:lastModifiedBy>
  <cp:revision>48</cp:revision>
  <dcterms:created xsi:type="dcterms:W3CDTF">2012-09-20T00:06:57Z</dcterms:created>
  <dcterms:modified xsi:type="dcterms:W3CDTF">2014-09-23T15:06:30Z</dcterms:modified>
</cp:coreProperties>
</file>